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Roboto" charset="0"/>
      <p:regular r:id="rId17"/>
    </p:embeddedFont>
    <p:embeddedFont>
      <p:font typeface="Raleway" charset="-52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139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1B2CB-8145-4906-9F57-4B5F8D5D60BA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2BE1-13D4-42C8-9DAA-53E4D8B80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6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7.svg"/><Relationship Id="rId3" Type="http://schemas.openxmlformats.org/officeDocument/2006/relationships/image" Target="../media/image3.png"/><Relationship Id="rId7" Type="http://schemas.openxmlformats.org/officeDocument/2006/relationships/image" Target="../media/image-4-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3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-4-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Скорость Волны на Поверхности Воды: Исследование в Канале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Московский Физико-Технический Институт (Национальный Государственный Университет)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Пелевин Павел, Подмосковнов Лев (Б03-504 ФАКТ), Лукин Иван (Б02-511 ЛФИ)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475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Долгопрудный, 2025</a:t>
            </a:r>
            <a:endParaRPr lang="en-US" sz="17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6681788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727472"/>
            <a:ext cx="774406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Вывод: Подтверждение Теории Мелкой Воды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368" y="2277070"/>
            <a:ext cx="774406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Проведенный эксперимент убедительно демонстрирует соответствие полученных результатов теоретическим предсказаниям для волн в мелкой воде.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6368" y="3142059"/>
            <a:ext cx="3772019" cy="2127647"/>
          </a:xfrm>
          <a:prstGeom prst="roundRect">
            <a:avLst>
              <a:gd name="adj" fmla="val 2255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3894" y="3349585"/>
            <a:ext cx="278856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Линейная Зависимость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93894" y="3782020"/>
            <a:ext cx="3356967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График зависимости квадрата скорости волны от глубины жидкости показал чёткую линейную корреляцию.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8293" y="3142059"/>
            <a:ext cx="3772138" cy="2127647"/>
          </a:xfrm>
          <a:prstGeom prst="roundRect">
            <a:avLst>
              <a:gd name="adj" fmla="val 2255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5819" y="3349585"/>
            <a:ext cx="288309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Подтверждение Теории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65819" y="3782020"/>
            <a:ext cx="3357086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Теория распространения волн на мелкой воде подтверждена в пределах точности проведенных измерений.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6368" y="5469612"/>
            <a:ext cx="7744063" cy="1487567"/>
          </a:xfrm>
          <a:prstGeom prst="roundRect">
            <a:avLst>
              <a:gd name="adj" fmla="val 3226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3894" y="5677138"/>
            <a:ext cx="304049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Успешное Исследование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393894" y="6109573"/>
            <a:ext cx="732901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Цели работы достигнуты: установка собрана, данные обработаны, результаты проанализированы.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86368" y="7182088"/>
            <a:ext cx="774406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Благодарим за внимание!</a:t>
            </a:r>
            <a:endParaRPr lang="en-US" sz="155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63" y="7182088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Оглавление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3393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 и Цель Работы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Обзор исследования и его основные задачи.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3189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Теоретические Основы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Погружение в теорию мелкой воды и её предсказания.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4229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Экспериментальная Установка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Детальное описание лабораторного оборудования.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3408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Методика Эксперимента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Пошаговое описание проведения измерений.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4448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Результаты и Обработка Данных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полученных экспериментальных данных.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Выводы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Заключения по подтверждению теории.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63" y="7081838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107" y="524589"/>
            <a:ext cx="7809786" cy="11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Введение: Исследование Распространения Волн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107" y="2001560"/>
            <a:ext cx="7809786" cy="1219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данной работе мы сосредоточимся на изучении зависимости скорости распространения волны в водном канале, генерируемой путём быстрого открытия крышки. Этот процесс позволяет нам исследовать фундаментальные особенности поведения жидкости в условиях "мелкой воды".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107" y="3435668"/>
            <a:ext cx="7809786" cy="1448633"/>
          </a:xfrm>
          <a:prstGeom prst="roundRect">
            <a:avLst>
              <a:gd name="adj" fmla="val 75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4247" y="3435668"/>
            <a:ext cx="91440" cy="1448633"/>
          </a:xfrm>
          <a:prstGeom prst="roundRect">
            <a:avLst>
              <a:gd name="adj" fmla="val 87549"/>
            </a:avLst>
          </a:prstGeom>
          <a:solidFill>
            <a:srgbClr val="1B1B27"/>
          </a:solidFill>
          <a:ln/>
        </p:spPr>
      </p:sp>
      <p:sp>
        <p:nvSpPr>
          <p:cNvPr id="7" name="Text 4"/>
          <p:cNvSpPr/>
          <p:nvPr/>
        </p:nvSpPr>
        <p:spPr>
          <a:xfrm>
            <a:off x="949047" y="3649028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Основная Задача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9047" y="4061103"/>
            <a:ext cx="7314486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Исследовать зависимость скорости распространения волны в канале, распространяющейся от быстро открывающейся крышки.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67107" y="5074801"/>
            <a:ext cx="7809786" cy="2630091"/>
          </a:xfrm>
          <a:prstGeom prst="roundRect">
            <a:avLst>
              <a:gd name="adj" fmla="val 417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44247" y="5074801"/>
            <a:ext cx="91440" cy="2630091"/>
          </a:xfrm>
          <a:prstGeom prst="roundRect">
            <a:avLst>
              <a:gd name="adj" fmla="val 87549"/>
            </a:avLst>
          </a:prstGeom>
          <a:solidFill>
            <a:srgbClr val="1B1B27"/>
          </a:solidFill>
          <a:ln/>
        </p:spPr>
      </p:sp>
      <p:sp>
        <p:nvSpPr>
          <p:cNvPr id="11" name="Text 8"/>
          <p:cNvSpPr/>
          <p:nvPr/>
        </p:nvSpPr>
        <p:spPr>
          <a:xfrm>
            <a:off x="949047" y="5288161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Ключевые Шаги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49047" y="5700236"/>
            <a:ext cx="73144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Изучить теорию мелкой воды.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949047" y="6071830"/>
            <a:ext cx="73144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Ознакомиться с экспериментальной установкой.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49047" y="6443424"/>
            <a:ext cx="73144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Провести экспериментальную работу.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949047" y="6815018"/>
            <a:ext cx="73144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Обработать и проанализировать данные.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49047" y="7186613"/>
            <a:ext cx="731448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Сравнить результаты с теорией.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3" y="7140535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2892" y="397907"/>
            <a:ext cx="707945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Цель Работы: От Теории к Эксперименту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92892" y="1067157"/>
            <a:ext cx="813101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главная цель — эмпирически подтвердить или опровергнуть теоретические предсказания для скорости волны в мелкой воде, используя собственную экспериментальную установку.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92892" y="1692831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5173" y="1845112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64593" y="1964412"/>
            <a:ext cx="195263" cy="1952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45173" y="2423874"/>
            <a:ext cx="247304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Измерение Скорости Волны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145173" y="2736652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Исследовать зависимость скорости распространения волны от глубины воды в канале.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92892" y="3265051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45173" y="3417332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64593" y="3536633"/>
            <a:ext cx="195263" cy="1952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45173" y="3996095"/>
            <a:ext cx="180891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Создание Установки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145173" y="4308872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Собрать и настроить экспериментальную установку для измерений.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92892" y="4837271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45173" y="4989552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64593" y="5108853"/>
            <a:ext cx="195263" cy="1952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45173" y="5568315"/>
            <a:ext cx="180891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Разработка ПО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145173" y="5881092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Написать программный код для сбора и обработки данных.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92892" y="6409492"/>
            <a:ext cx="8131016" cy="1427559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45173" y="6561772"/>
            <a:ext cx="434102" cy="434102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264593" y="6681073"/>
            <a:ext cx="195263" cy="19526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45173" y="7140535"/>
            <a:ext cx="180891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Анализ и Отчет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145173" y="7453313"/>
            <a:ext cx="78264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Обработать полученные данные и составить подробный отчет о проделанной работе.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1020604"/>
            <a:ext cx="76942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Теоретические Основы: Приближение Мелкой Воды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852" y="2625685"/>
            <a:ext cx="769429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рамках теории мелкой воды, которая применима, когда глубина жидкости значительно меньше длины волны, скорость распространения малых возмущений зависит исключительно от глубины жидкости.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852" y="3881438"/>
            <a:ext cx="7694295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3881438"/>
            <a:ext cx="7694295" cy="3794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4852" y="4522946"/>
            <a:ext cx="769429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Где </a:t>
            </a:r>
            <a:r>
              <a:rPr lang="en-US" sz="16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скорость волны, </a:t>
            </a:r>
            <a:r>
              <a:rPr lang="en-US" sz="16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ускорение свободного падения, и </a:t>
            </a:r>
            <a:r>
              <a:rPr lang="en-US" sz="16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глубина жидкости. Эта простая формула является краеугольным камнем нашего исследования.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35487" y="5982414"/>
            <a:ext cx="7383661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Теория мелкой воды</a:t>
            </a: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это упрощенная модель динамики жидкости, позволяющая описывать движение волн в условиях, когда вертикальные размеры движения значительно меньше горизонтальных.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24852" y="5749528"/>
            <a:ext cx="22860" cy="1459468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738" y="6791206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0"/>
          <p:cNvSpPr/>
          <p:nvPr/>
        </p:nvSpPr>
        <p:spPr>
          <a:xfrm>
            <a:off x="633651" y="497919"/>
            <a:ext cx="11984593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Экспериментальная Установка: Кювета с Электродами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3651" y="1425773"/>
            <a:ext cx="13363099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установка представляет собой кювету с быстро открывающейся дверцей на одном конце и уникальной системой измерения уровня жидкости на другом.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3651" y="2389703"/>
            <a:ext cx="250793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Основные Компоненты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3651" y="2853571"/>
            <a:ext cx="784109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Кювета: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Длинный канал для распространения волн.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3651" y="3206591"/>
            <a:ext cx="784109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 Открывающаяся Дверца: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Механизм для генерации начального возмущения.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3651" y="3559612"/>
            <a:ext cx="7841099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Измерения Уровня: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Два вертикальных металлических электрода, измеряющие электропроводность воды.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3651" y="4319945"/>
            <a:ext cx="226337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Принцип Действия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33651" y="4783812"/>
            <a:ext cx="7841099" cy="1448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Между электродами подается постоянное напряжение (около 3В). Водопроводная вода, содержащая ионы, проводит электрический ток. Чем выше уровень воды, тем больше смоченная площадь электродов, выше ток и ниже сопротивление. Калибровка позволяет связать ток с глубиной жидкости, тем самым давая возможность непрерывно отслеживать уровень воды.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092" y="2412325"/>
            <a:ext cx="5080159" cy="508015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24092" y="7696081"/>
            <a:ext cx="508015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Рисунок 1.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Схема экспериментальной установки.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288" y="584835"/>
            <a:ext cx="7886224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Описание Эксперимента: Генерация и Измерение Волны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288" y="1977271"/>
            <a:ext cx="788622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точного измерения скорости волны мы используем АЦП, управляемое программой на Python, которая синхронизирует открытие дверцы и запись данных.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17337" y="2754154"/>
            <a:ext cx="22860" cy="4890611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6496586" y="2944773"/>
            <a:ext cx="538996" cy="228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115229" y="2754154"/>
            <a:ext cx="404217" cy="40421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82558" y="2787789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215902" y="2815828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Подготовка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215902" y="3204329"/>
            <a:ext cx="678561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Дверца герметично закрыта, кювета наполнена водой до заданного уровня.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496586" y="4041696"/>
            <a:ext cx="538996" cy="228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/>
        </p:spPr>
      </p:sp>
      <p:sp>
        <p:nvSpPr>
          <p:cNvPr id="12" name="Shape 9"/>
          <p:cNvSpPr/>
          <p:nvPr/>
        </p:nvSpPr>
        <p:spPr>
          <a:xfrm>
            <a:off x="6115229" y="3851077"/>
            <a:ext cx="404217" cy="40421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82558" y="3884712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215902" y="3912751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Генерация Волны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15902" y="4301252"/>
            <a:ext cx="678561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Дверца быстро открывается, создавая возмущение, распространяющееся по кювете.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496586" y="5426035"/>
            <a:ext cx="538996" cy="228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/>
        </p:spPr>
      </p:sp>
      <p:sp>
        <p:nvSpPr>
          <p:cNvPr id="17" name="Shape 14"/>
          <p:cNvSpPr/>
          <p:nvPr/>
        </p:nvSpPr>
        <p:spPr>
          <a:xfrm>
            <a:off x="6115229" y="5235416"/>
            <a:ext cx="404217" cy="40421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182558" y="5269051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215902" y="5297091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Регистрация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15902" y="5685592"/>
            <a:ext cx="678561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Программа на Python регистрирует изменение напряжения на электродах у противоположного торца.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496586" y="6810375"/>
            <a:ext cx="538996" cy="228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/>
        </p:spPr>
      </p:sp>
      <p:sp>
        <p:nvSpPr>
          <p:cNvPr id="22" name="Shape 19"/>
          <p:cNvSpPr/>
          <p:nvPr/>
        </p:nvSpPr>
        <p:spPr>
          <a:xfrm>
            <a:off x="6115229" y="6619756"/>
            <a:ext cx="404217" cy="404217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182558" y="6653391"/>
            <a:ext cx="269438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215902" y="6681430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Расчет Скорости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215902" y="7069931"/>
            <a:ext cx="678561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 времени </a:t>
            </a:r>
            <a:r>
              <a:rPr lang="en-US" sz="1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\tau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между открытием дверцы и приходом волны, а также длине </a:t>
            </a:r>
            <a:r>
              <a:rPr lang="en-US" sz="1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кюветы, вычисляется скорость </a:t>
            </a:r>
            <a:r>
              <a:rPr lang="en-US" sz="14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= L / \tau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349" y="7357348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825" y="1062752"/>
            <a:ext cx="812641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0"/>
          <p:cNvSpPr/>
          <p:nvPr/>
        </p:nvSpPr>
        <p:spPr>
          <a:xfrm>
            <a:off x="505778" y="397312"/>
            <a:ext cx="10614541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Результаты Эксперимента: Калибровка и Первые Измерения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5778" y="1137761"/>
            <a:ext cx="13618845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Прежде чем приступить к основным измерениям, была проведена калибровка системы, чтобы связать показания напряжения с фактической глубиной жидкости.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05778" y="8489752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Рисунок 2.</a:t>
            </a: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Калибровочный график зависимости напряжения от глубины жидкости.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7499033" y="1661517"/>
            <a:ext cx="663321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Калибровочный график демонстрирует линейную зависимость, что позволяет с высокой точностью переводить измеренные напряжения в значения глубины воды.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499033" y="2268379"/>
            <a:ext cx="2845951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Начальные Измерения Скорости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9033" y="2638544"/>
            <a:ext cx="6633210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провели три серии измерений для разных уровней воды: 40 мм, 80 мм и 105 мм. На каждом графике чётко виден момент прихода волны.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499033" y="3263503"/>
            <a:ext cx="6633210" cy="1274683"/>
          </a:xfrm>
          <a:prstGeom prst="roundRect">
            <a:avLst>
              <a:gd name="adj" fmla="val 47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06653" y="3271123"/>
            <a:ext cx="6617970" cy="419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51075" y="3365421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10963870" y="3365421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0,63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506653" y="3690938"/>
            <a:ext cx="6617970" cy="419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51075" y="3785235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10963870" y="3785235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1,02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506653" y="4110752"/>
            <a:ext cx="6617970" cy="419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51075" y="4205049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105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0963870" y="4205049"/>
            <a:ext cx="301632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1,17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499033" y="4700707"/>
            <a:ext cx="6633210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Таблица 1.</a:t>
            </a: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Зависимость скорости волны от глубины воды.</a:t>
            </a:r>
            <a:endParaRPr 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404" y="7155061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33" y="389811"/>
            <a:ext cx="1020972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Анализ Данных: Квадрат Скорости и Линейная Зависимость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133" y="1116330"/>
            <a:ext cx="1363813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Согласно теории мелкой воды, квадрат скорости распространения волны должен линейно зависеть от глубины жидкости. Наши экспериментальные данные прекрасно подтверждают это предположение.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33" y="1888808"/>
            <a:ext cx="6646188" cy="66461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6133" y="8694420"/>
            <a:ext cx="66461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Рисунок 6.</a:t>
            </a: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График зависимости квадрата скорости волны от уровня воды.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495699" y="2101334"/>
            <a:ext cx="6646188" cy="1108829"/>
          </a:xfrm>
          <a:prstGeom prst="roundRect">
            <a:avLst>
              <a:gd name="adj" fmla="val 659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495699" y="2086094"/>
            <a:ext cx="6646188" cy="609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/>
        </p:spPr>
      </p:sp>
      <p:sp>
        <p:nvSpPr>
          <p:cNvPr id="8" name="Shape 5"/>
          <p:cNvSpPr/>
          <p:nvPr/>
        </p:nvSpPr>
        <p:spPr>
          <a:xfrm>
            <a:off x="10606147" y="1888808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/>
        </p:spPr>
      </p:sp>
      <p:sp>
        <p:nvSpPr>
          <p:cNvPr id="9" name="Text 6"/>
          <p:cNvSpPr/>
          <p:nvPr/>
        </p:nvSpPr>
        <p:spPr>
          <a:xfrm>
            <a:off x="10733663" y="1995130"/>
            <a:ext cx="17002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52623" y="2455664"/>
            <a:ext cx="222527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Теоретическое Ожидание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652623" y="2818805"/>
            <a:ext cx="6332339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Теория предсказывает </a:t>
            </a:r>
            <a:r>
              <a:rPr lang="en-US" sz="1100" i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c^2 = gh</a:t>
            </a: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что указывает на линейную зависимость.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7495699" y="3564374"/>
            <a:ext cx="6646188" cy="1328023"/>
          </a:xfrm>
          <a:prstGeom prst="roundRect">
            <a:avLst>
              <a:gd name="adj" fmla="val 55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495699" y="3549134"/>
            <a:ext cx="6646188" cy="609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/>
        </p:spPr>
      </p:sp>
      <p:sp>
        <p:nvSpPr>
          <p:cNvPr id="14" name="Shape 11"/>
          <p:cNvSpPr/>
          <p:nvPr/>
        </p:nvSpPr>
        <p:spPr>
          <a:xfrm>
            <a:off x="10606147" y="3351848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/>
        </p:spPr>
      </p:sp>
      <p:sp>
        <p:nvSpPr>
          <p:cNvPr id="15" name="Text 12"/>
          <p:cNvSpPr/>
          <p:nvPr/>
        </p:nvSpPr>
        <p:spPr>
          <a:xfrm>
            <a:off x="10733663" y="3458170"/>
            <a:ext cx="17002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652623" y="3918704"/>
            <a:ext cx="317325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Экспериментальное Подтверждение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652623" y="4281845"/>
            <a:ext cx="6332339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Точки на графике (Рисунок 6) хорошо ложатся на прямую линию, что подтверждает линейность зависимости в рамках погрешности измерений.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7495699" y="5246608"/>
            <a:ext cx="6646188" cy="1328023"/>
          </a:xfrm>
          <a:prstGeom prst="roundRect">
            <a:avLst>
              <a:gd name="adj" fmla="val 55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7495699" y="5231368"/>
            <a:ext cx="6646188" cy="609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/>
        </p:spPr>
      </p:sp>
      <p:sp>
        <p:nvSpPr>
          <p:cNvPr id="20" name="Shape 17"/>
          <p:cNvSpPr/>
          <p:nvPr/>
        </p:nvSpPr>
        <p:spPr>
          <a:xfrm>
            <a:off x="10606147" y="5034082"/>
            <a:ext cx="425172" cy="425172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/>
        </p:spPr>
      </p:sp>
      <p:sp>
        <p:nvSpPr>
          <p:cNvPr id="21" name="Text 18"/>
          <p:cNvSpPr/>
          <p:nvPr/>
        </p:nvSpPr>
        <p:spPr>
          <a:xfrm>
            <a:off x="10733663" y="5140404"/>
            <a:ext cx="17002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7652623" y="5600938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Значимость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7652623" y="5964079"/>
            <a:ext cx="6332339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Результаты показывают высокую сходимость экспериментальных данных с фундаментальными законами гидродинамики.</a:t>
            </a:r>
            <a:endParaRPr lang="en-US" sz="11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237" y="6871692"/>
            <a:ext cx="48863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844</Words>
  <Application>Microsoft Office PowerPoint</Application>
  <PresentationFormat>Произвольный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Roboto</vt:lpstr>
      <vt:lpstr>Raleway</vt:lpstr>
      <vt:lpstr>Raleway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3</cp:revision>
  <dcterms:created xsi:type="dcterms:W3CDTF">2025-11-25T11:14:27Z</dcterms:created>
  <dcterms:modified xsi:type="dcterms:W3CDTF">2025-11-25T11:18:07Z</dcterms:modified>
</cp:coreProperties>
</file>